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679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7" r:id="rId3"/>
    <p:sldId id="363" r:id="rId4"/>
    <p:sldId id="317" r:id="rId5"/>
    <p:sldId id="348" r:id="rId6"/>
    <p:sldId id="346" r:id="rId7"/>
    <p:sldId id="345" r:id="rId8"/>
    <p:sldId id="344" r:id="rId9"/>
    <p:sldId id="343" r:id="rId10"/>
    <p:sldId id="364" r:id="rId11"/>
    <p:sldId id="365" r:id="rId12"/>
    <p:sldId id="342" r:id="rId13"/>
    <p:sldId id="369" r:id="rId14"/>
    <p:sldId id="372" r:id="rId15"/>
    <p:sldId id="355" r:id="rId16"/>
    <p:sldId id="368" r:id="rId17"/>
    <p:sldId id="370" r:id="rId18"/>
    <p:sldId id="371" r:id="rId19"/>
    <p:sldId id="351" r:id="rId20"/>
    <p:sldId id="366" r:id="rId21"/>
    <p:sldId id="354" r:id="rId22"/>
    <p:sldId id="356" r:id="rId23"/>
    <p:sldId id="373" r:id="rId24"/>
    <p:sldId id="357" r:id="rId25"/>
    <p:sldId id="341" r:id="rId26"/>
    <p:sldId id="359" r:id="rId27"/>
    <p:sldId id="339" r:id="rId28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699"/>
    <a:srgbClr val="99C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0044" autoAdjust="0"/>
  </p:normalViewPr>
  <p:slideViewPr>
    <p:cSldViewPr>
      <p:cViewPr varScale="1">
        <p:scale>
          <a:sx n="123" d="100"/>
          <a:sy n="123" d="100"/>
        </p:scale>
        <p:origin x="220" y="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1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D9B9B-D8FE-409C-B8BF-65411F3CEDDE}" type="datetimeFigureOut">
              <a:rPr lang="en-GB" smtClean="0"/>
              <a:t>17/09/2014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0687-CB50-4C61-B502-E8FA3905E6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9/17/2014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1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8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6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9/17/2014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ule AI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Module Aims and Structure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4448" y="4587974"/>
            <a:ext cx="430932" cy="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5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little bit about me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4448" y="4587974"/>
            <a:ext cx="430932" cy="44149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 rot="5400000">
            <a:off x="2713818" y="2484128"/>
            <a:ext cx="3714776" cy="1588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2040" y="638647"/>
            <a:ext cx="3483537" cy="3692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308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anring on this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Learning on this Module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424" y="4515966"/>
            <a:ext cx="586281" cy="5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arning Con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Learning Contract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8384" y="4011910"/>
            <a:ext cx="998786" cy="9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5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u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Module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Contents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30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ule Hand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Module</a:t>
            </a:r>
            <a:r>
              <a:rPr lang="en-US" sz="2800" cap="sm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Handbook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515966"/>
            <a:ext cx="485781" cy="5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6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commedned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Recommended Reading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299942"/>
            <a:ext cx="592379" cy="7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80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ctures tim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Lectures Times and Important Dates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2120" y="365670"/>
            <a:ext cx="3156193" cy="44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79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udent Ad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/>
          </p:cNvSpPr>
          <p:nvPr userDrawn="1"/>
        </p:nvSpPr>
        <p:spPr>
          <a:xfrm>
            <a:off x="35496" y="51470"/>
            <a:ext cx="568863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Student Advice</a:t>
            </a:r>
            <a:endParaRPr lang="en-US" sz="28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432" y="4371950"/>
            <a:ext cx="519311" cy="6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68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9/17/2014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5" r:id="rId12"/>
    <p:sldLayoutId id="2147484702" r:id="rId13"/>
    <p:sldLayoutId id="2147484701" r:id="rId14"/>
    <p:sldLayoutId id="2147484703" r:id="rId15"/>
    <p:sldLayoutId id="2147484704" r:id="rId16"/>
    <p:sldLayoutId id="2147484705" r:id="rId17"/>
    <p:sldLayoutId id="2147484706" r:id="rId18"/>
    <p:sldLayoutId id="2147484707" r:id="rId19"/>
    <p:sldLayoutId id="2147484708" r:id="rId20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4788024" y="915566"/>
            <a:ext cx="4104456" cy="1344875"/>
          </a:xfrm>
        </p:spPr>
        <p:txBody>
          <a:bodyPr>
            <a:normAutofit fontScale="90000"/>
          </a:bodyPr>
          <a:lstStyle>
            <a:extLst/>
          </a:lstStyle>
          <a:p>
            <a:pPr marL="182880" indent="0" algn="ctr">
              <a:buNone/>
            </a:pPr>
            <a:r>
              <a:rPr lang="en-US" dirty="0" smtClean="0">
                <a:solidFill>
                  <a:schemeClr val="tx1"/>
                </a:solidFill>
                <a:effectLst/>
              </a:rPr>
              <a:t>Module Introduction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:\Resources\Docs\3. Education\Modules\CSC2021-22\Development\CSC2021 Module Tit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771552"/>
            <a:ext cx="4200635" cy="14679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C:\Resources\Docs\3. Education\Modules\CSC2021-22\Development\CSC2022 Module Titl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15981"/>
            <a:ext cx="4200635" cy="1467937"/>
          </a:xfrm>
          <a:prstGeom prst="round2DiagRect">
            <a:avLst>
              <a:gd name="adj1" fmla="val 0"/>
              <a:gd name="adj2" fmla="val 20924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64088" y="2643758"/>
            <a:ext cx="30963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Aims and educational overview of the module</a:t>
            </a:r>
            <a:endParaRPr lang="en-US" sz="2000" dirty="0"/>
          </a:p>
          <a:p>
            <a:pPr algn="r"/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r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610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635896" y="-1065"/>
            <a:ext cx="532859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Learning Contract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64288" y="339502"/>
            <a:ext cx="1724794" cy="2016224"/>
            <a:chOff x="6700868" y="3857648"/>
            <a:chExt cx="2228850" cy="2857500"/>
          </a:xfrm>
        </p:grpSpPr>
        <p:pic>
          <p:nvPicPr>
            <p:cNvPr id="5" name="Picture 2" descr="http://www.thestrangedeathofliberalamerica.com/wp-content/themes/liberty/build/parchment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EFB"/>
                </a:clrFrom>
                <a:clrTo>
                  <a:srgbClr val="FFFE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00868" y="3857648"/>
              <a:ext cx="2228850" cy="28575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7058058" y="4391597"/>
              <a:ext cx="1500198" cy="135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latin typeface="Freestyle Script" pitchFamily="66" charset="0"/>
                </a:rPr>
                <a:t>Learning </a:t>
              </a:r>
            </a:p>
            <a:p>
              <a:r>
                <a:rPr lang="en-GB" sz="2800" dirty="0" smtClean="0">
                  <a:latin typeface="Freestyle Script" pitchFamily="66" charset="0"/>
                </a:rPr>
                <a:t> Contract</a:t>
              </a:r>
              <a:endParaRPr lang="en-GB" sz="2800" dirty="0">
                <a:latin typeface="Freestyle Script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9512" y="555526"/>
            <a:ext cx="7930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Things which you can expect of me: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general: 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I’m here to help 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will be supportive and non-judgemental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Within lectures:  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won’t regurgitate material within lectures.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I’m very happy to answer questions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Assessment: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will be fair, honest and consistent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 all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Things which I will expect of you: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will attend lectures and explore the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weekly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study packs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○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will work on your project throughout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duration of the module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27584" y="3075806"/>
            <a:ext cx="7488832" cy="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55976" y="267494"/>
            <a:ext cx="4498028" cy="1519014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89508" y="274339"/>
            <a:ext cx="4464496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Module Contents and Structure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15566"/>
            <a:ext cx="7143750" cy="43243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732557" y="3619589"/>
            <a:ext cx="1308391" cy="804513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5267231" y="2989543"/>
            <a:ext cx="1308391" cy="624969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2274541" y="2975270"/>
            <a:ext cx="1308391" cy="624969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3768304" y="3656225"/>
            <a:ext cx="1308391" cy="624969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852862" y="3606346"/>
            <a:ext cx="1308391" cy="804513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69776" y="555526"/>
            <a:ext cx="4762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number of different programming topics will be explored, as follows: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658" y="3579862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Contemporary Software Development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8" y="3656225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2D Game Development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7970" y="2995087"/>
            <a:ext cx="1636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Android App 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</a:t>
            </a:r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evelopment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3003798"/>
            <a:ext cx="1379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Performance &amp; Efficiency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1845" y="3606346"/>
            <a:ext cx="138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User Experience Design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3" grpId="0" animBg="1"/>
      <p:bldP spid="12" grpId="0" animBg="1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1" y="0"/>
            <a:ext cx="9150421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7504" y="3075806"/>
            <a:ext cx="5616624" cy="1800200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79512" y="3081338"/>
            <a:ext cx="561662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>
                <a:latin typeface="Calibri" pitchFamily="34" charset="0"/>
              </a:rPr>
              <a:t>Contemporary Software </a:t>
            </a:r>
            <a:r>
              <a:rPr lang="en-GB" sz="2400" b="1" dirty="0" smtClean="0">
                <a:latin typeface="Calibri" pitchFamily="34" charset="0"/>
              </a:rPr>
              <a:t>Development</a:t>
            </a:r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explore and practice some of the key fundamentals underpinning agile and lean software development. We will also explore how to work effectively within a team.</a:t>
            </a:r>
          </a:p>
        </p:txBody>
      </p:sp>
    </p:spTree>
    <p:extLst>
      <p:ext uri="{BB962C8B-B14F-4D97-AF65-F5344CB8AC3E}">
        <p14:creationId xmlns:p14="http://schemas.microsoft.com/office/powerpoint/2010/main" val="11726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57"/>
            <a:ext cx="9144000" cy="514676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987824" y="189954"/>
            <a:ext cx="5976664" cy="1517700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987824" y="195486"/>
            <a:ext cx="597666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>
                <a:latin typeface="Calibri" pitchFamily="34" charset="0"/>
              </a:rPr>
              <a:t>Android App Development</a:t>
            </a: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delve into Android app development, focussing on the types of interaction the user can have with their tablet and how we render a game world on screen.</a:t>
            </a:r>
          </a:p>
        </p:txBody>
      </p:sp>
    </p:spTree>
    <p:extLst>
      <p:ext uri="{BB962C8B-B14F-4D97-AF65-F5344CB8AC3E}">
        <p14:creationId xmlns:p14="http://schemas.microsoft.com/office/powerpoint/2010/main" val="703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40"/>
            <a:ext cx="9148976" cy="518600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907704" y="195487"/>
            <a:ext cx="5400600" cy="1512167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979712" y="195486"/>
            <a:ext cx="532859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pitchFamily="34" charset="0"/>
              </a:rPr>
              <a:t>2D Games Programming</a:t>
            </a:r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study a range of 2D game programming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topics: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architectures, graphical effects, collision detection, artificial intelligence, etc.</a:t>
            </a:r>
          </a:p>
        </p:txBody>
      </p:sp>
    </p:spTree>
    <p:extLst>
      <p:ext uri="{BB962C8B-B14F-4D97-AF65-F5344CB8AC3E}">
        <p14:creationId xmlns:p14="http://schemas.microsoft.com/office/powerpoint/2010/main" val="23083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054"/>
            <a:ext cx="9144000" cy="51825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1520" y="237884"/>
            <a:ext cx="3600400" cy="4206074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23528" y="301336"/>
            <a:ext cx="3600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>
                <a:latin typeface="Calibri" pitchFamily="34" charset="0"/>
              </a:rPr>
              <a:t>Performance &amp; </a:t>
            </a:r>
            <a:r>
              <a:rPr lang="en-GB" sz="2400" b="1" dirty="0" smtClean="0">
                <a:latin typeface="Calibri" pitchFamily="34" charset="0"/>
              </a:rPr>
              <a:t>Efficiency using C++</a:t>
            </a:r>
            <a:endParaRPr lang="en-GB" sz="2400" b="1" dirty="0">
              <a:latin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use C++ to understand how code is executed and how data is set out in memory as a means of more deeply understanding the execution of our programs.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From this we will be able to write faster and hence more efficient code in virtually all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24712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395536" y="699542"/>
            <a:ext cx="7772400" cy="914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UX Design</a:t>
            </a:r>
            <a:endParaRPr lang="en-US" sz="3600" strike="dblStrike" dirty="0">
              <a:solidFill>
                <a:schemeClr val="accent1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723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987824" y="189954"/>
            <a:ext cx="5976664" cy="1517700"/>
          </a:xfrm>
          <a:prstGeom prst="roundRect">
            <a:avLst>
              <a:gd name="adj" fmla="val 8550"/>
            </a:avLst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059832" y="195486"/>
            <a:ext cx="5904656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pitchFamily="34" charset="0"/>
              </a:rPr>
              <a:t>User Experience (UX) Design</a:t>
            </a:r>
            <a:endParaRPr lang="en-GB" sz="2400" b="1" dirty="0"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We will finally consider how we interact with software, in terms of what we are likely to see, what we often miss, how we think about problems, etc.</a:t>
            </a:r>
          </a:p>
        </p:txBody>
      </p:sp>
    </p:spTree>
    <p:extLst>
      <p:ext uri="{BB962C8B-B14F-4D97-AF65-F5344CB8AC3E}">
        <p14:creationId xmlns:p14="http://schemas.microsoft.com/office/powerpoint/2010/main" val="35657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483519"/>
            <a:ext cx="2972572" cy="41764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69776" y="555526"/>
            <a:ext cx="361013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Have a read of the module handbook for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more information.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It contains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lots of important information, including: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Learning Objectives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Module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Structure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Project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Overview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Recommended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Reading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Contact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Info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4" name="Picture 3" descr="http://www.organizationplusca.com/images/posti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34411">
            <a:off x="6360554" y="322998"/>
            <a:ext cx="886862" cy="954263"/>
          </a:xfrm>
          <a:prstGeom prst="rect">
            <a:avLst/>
          </a:prstGeom>
          <a:noFill/>
        </p:spPr>
      </p:pic>
      <p:sp>
        <p:nvSpPr>
          <p:cNvPr id="5" name="Text Placeholder 5"/>
          <p:cNvSpPr txBox="1">
            <a:spLocks/>
          </p:cNvSpPr>
          <p:nvPr/>
        </p:nvSpPr>
        <p:spPr>
          <a:xfrm rot="21164341">
            <a:off x="6310416" y="581371"/>
            <a:ext cx="957365" cy="693675"/>
          </a:xfrm>
          <a:prstGeom prst="rect">
            <a:avLst/>
          </a:prstGeom>
        </p:spPr>
        <p:txBody>
          <a:bodyPr vert="horz" tIns="0">
            <a:normAutofit fontScale="32500" lnSpcReduction="20000"/>
          </a:bodyPr>
          <a:lstStyle/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Print" pitchFamily="2" charset="0"/>
              </a:rPr>
              <a:t>To do:</a:t>
            </a:r>
          </a:p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en-GB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itchFamily="2" charset="0"/>
              </a:rPr>
              <a:t>Read this</a:t>
            </a:r>
            <a:endParaRPr kumimoji="0" lang="en-GB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0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4907"/>
            <a:ext cx="9144000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470"/>
            <a:ext cx="679716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004048" y="195486"/>
            <a:ext cx="3854900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Recommended Reading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835715"/>
            <a:ext cx="1515682" cy="192116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35715"/>
            <a:ext cx="1352141" cy="193178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88" y="840911"/>
            <a:ext cx="1564005" cy="19265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5509" y="3004157"/>
            <a:ext cx="2944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Android Programming: The Big Nerd Ranch Guide</a:t>
            </a:r>
          </a:p>
          <a:p>
            <a:pPr algn="ct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Big Nerd Ranch Guides; 1st Ed. (2013)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3827" y="3004157"/>
            <a:ext cx="2888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Beginning Android Games </a:t>
            </a:r>
            <a:endParaRPr lang="en-GB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algn="ctr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Springer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; 2nd Ed. (2012)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3917" y="3004158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C++: A Beginner's Guide (2nd Ed.)</a:t>
            </a:r>
          </a:p>
          <a:p>
            <a:pPr algn="ct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McGraw-Hill Osborne (2003)</a:t>
            </a:r>
          </a:p>
        </p:txBody>
      </p:sp>
    </p:spTree>
    <p:extLst>
      <p:ext uri="{BB962C8B-B14F-4D97-AF65-F5344CB8AC3E}">
        <p14:creationId xmlns:p14="http://schemas.microsoft.com/office/powerpoint/2010/main" val="38820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851920" y="267494"/>
            <a:ext cx="4961867" cy="1440159"/>
          </a:xfrm>
          <a:prstGeom prst="roundRect">
            <a:avLst>
              <a:gd name="adj" fmla="val 8550"/>
            </a:avLst>
          </a:prstGeom>
          <a:solidFill>
            <a:srgbClr val="FFFFFF">
              <a:alpha val="85098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51920" y="202331"/>
            <a:ext cx="4961867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Lecture </a:t>
            </a: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Times and Important Dates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5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9776" y="555526"/>
            <a:ext cx="51223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First Semester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Lecture Times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Monday 	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10:00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11:00	</a:t>
            </a:r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ECS2/0G/006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Tuesday 	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13:00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14:00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ECS2/0G/006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Thursday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13:00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– 14:00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ECS2/0G/006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Optional drop-in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dvisories will be held in my office (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01 006 / 14 Malone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Road)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Monday 		14:00-15:00  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Thursday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16:00-17:00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See handbook for second semester dates</a:t>
            </a:r>
          </a:p>
        </p:txBody>
      </p:sp>
    </p:spTree>
    <p:extLst>
      <p:ext uri="{BB962C8B-B14F-4D97-AF65-F5344CB8AC3E}">
        <p14:creationId xmlns:p14="http://schemas.microsoft.com/office/powerpoint/2010/main" val="38543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776" y="555526"/>
            <a:ext cx="267403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Important Dates: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</a:p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Friday 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17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October 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</a:t>
            </a:r>
          </a:p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Friday 28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November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	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Monday 2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nd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February</a:t>
            </a: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Friday 20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February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Monday 16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March</a:t>
            </a:r>
          </a:p>
          <a:p>
            <a:endParaRPr lang="en-GB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17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-20</a:t>
            </a:r>
            <a:r>
              <a:rPr lang="en-GB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</a:t>
            </a: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March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7784" y="555526"/>
            <a:ext cx="273630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 </a:t>
            </a: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Team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formation and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initial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 concept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hand-in.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Sprint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2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Submission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(Architecture) 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Sprint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3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Submission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Sprint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4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Submission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Final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full game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submission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Assurance 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vivas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" y="0"/>
            <a:ext cx="9154211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57499" y="4155926"/>
            <a:ext cx="6834075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GB" dirty="0" smtClean="0">
                <a:solidFill>
                  <a:schemeClr val="tx1"/>
                </a:solidFill>
                <a:effectLst/>
                <a:latin typeface="Calibri" pitchFamily="34" charset="0"/>
              </a:rPr>
              <a:t>Student-to-student advice</a:t>
            </a:r>
            <a:endParaRPr lang="en-GB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71" y="533446"/>
            <a:ext cx="2849268" cy="4035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 descr="http://www.organizationplusca.com/images/posti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34411">
            <a:off x="6576579" y="322997"/>
            <a:ext cx="886862" cy="954263"/>
          </a:xfrm>
          <a:prstGeom prst="rect">
            <a:avLst/>
          </a:prstGeom>
          <a:noFill/>
        </p:spPr>
      </p:pic>
      <p:sp>
        <p:nvSpPr>
          <p:cNvPr id="11" name="Text Placeholder 5"/>
          <p:cNvSpPr txBox="1">
            <a:spLocks/>
          </p:cNvSpPr>
          <p:nvPr/>
        </p:nvSpPr>
        <p:spPr>
          <a:xfrm rot="21164341">
            <a:off x="6526441" y="581370"/>
            <a:ext cx="957365" cy="693675"/>
          </a:xfrm>
          <a:prstGeom prst="rect">
            <a:avLst/>
          </a:prstGeom>
        </p:spPr>
        <p:txBody>
          <a:bodyPr vert="horz" tIns="0">
            <a:normAutofit fontScale="32500" lnSpcReduction="20000"/>
          </a:bodyPr>
          <a:lstStyle/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Print" pitchFamily="2" charset="0"/>
              </a:rPr>
              <a:t>To do:</a:t>
            </a:r>
          </a:p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en-GB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itchFamily="2" charset="0"/>
              </a:rPr>
              <a:t>Read this</a:t>
            </a:r>
            <a:endParaRPr kumimoji="0" lang="en-GB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Prin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776" y="555526"/>
            <a:ext cx="41141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Each year students are asked to reflect on their experiences of the module and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pass on some useful advice to future cohorts taking the module.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information provided by students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incredibly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valuable – although, it is only valuable if you actually act upon the advice…</a:t>
            </a:r>
          </a:p>
        </p:txBody>
      </p:sp>
    </p:spTree>
    <p:extLst>
      <p:ext uri="{BB962C8B-B14F-4D97-AF65-F5344CB8AC3E}">
        <p14:creationId xmlns:p14="http://schemas.microsoft.com/office/powerpoint/2010/main" val="6092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6746"/>
            <a:ext cx="3744416" cy="480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8064" y="267494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The aim of this module is to make you a more capable and competent software developer.</a:t>
            </a: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Carefully </a:t>
            </a:r>
            <a:r>
              <a:rPr lang="en-GB" sz="1800" smtClean="0">
                <a:solidFill>
                  <a:schemeClr val="tx1"/>
                </a:solidFill>
                <a:effectLst/>
                <a:latin typeface="Calibri" pitchFamily="34" charset="0"/>
              </a:rPr>
              <a:t>read </a:t>
            </a:r>
            <a:r>
              <a:rPr lang="en-GB" sz="1800" smtClean="0">
                <a:solidFill>
                  <a:schemeClr val="tx1"/>
                </a:solidFill>
                <a:effectLst/>
                <a:latin typeface="Calibri" pitchFamily="34" charset="0"/>
              </a:rPr>
              <a:t>the </a:t>
            </a: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module handbook. It provides lots of useful information about the module.</a:t>
            </a: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r>
              <a:rPr lang="en-GB" sz="1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Do read the feedback provided by previous cohorts of students. </a:t>
            </a: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indent="0">
              <a:buFont typeface="Georgia" pitchFamily="18" charset="0"/>
              <a:buNone/>
            </a:pPr>
            <a:endParaRPr lang="en-GB" sz="1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04" y="110293"/>
            <a:ext cx="3704199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en-GB" sz="28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Key takeaways:</a:t>
            </a:r>
            <a:endParaRPr lang="en-GB" sz="2800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771550"/>
            <a:ext cx="5184576" cy="3821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776" y="555526"/>
            <a:ext cx="40421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does this module aim to do?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5207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module aims to improve your programming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skills.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How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does it aim to do this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?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5207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module will help you to develop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gaming app...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538163"/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...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assessment is 100% project based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704" y="638647"/>
            <a:ext cx="41862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useful information about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my lecturing style… 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don’t want to talk at you for an hour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really do want to hear your thoughts and opinions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 like asking questions, but I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don’t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like asking questions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with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right/wrong answer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I’m friendly, honest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!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9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704" y="638647"/>
            <a:ext cx="4186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Some utterly irrelevant information about me… 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I’ve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 collection of classic Intel processors displayed on my office wall (check the picture).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I’ve logged a LOT of time playing Team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Fortress 2.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 a kid I wanted to grow up and become a mad scientist. Mission nearly accomplished.</a:t>
            </a:r>
          </a:p>
        </p:txBody>
      </p:sp>
    </p:spTree>
    <p:extLst>
      <p:ext uri="{BB962C8B-B14F-4D97-AF65-F5344CB8AC3E}">
        <p14:creationId xmlns:p14="http://schemas.microsoft.com/office/powerpoint/2010/main" val="17945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2989" cy="51435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139952" y="0"/>
            <a:ext cx="4915232" cy="857250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GB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Learning on this module</a:t>
            </a:r>
            <a:endParaRPr lang="en-GB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question%20mark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7984" y="555526"/>
            <a:ext cx="4038600" cy="4038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683568" y="987574"/>
            <a:ext cx="39604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Answer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following questions in a couple of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words:</a:t>
            </a:r>
          </a:p>
          <a:p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447675" indent="-447675"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Q1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Write down something new that you learnt to do recently…</a:t>
            </a:r>
          </a:p>
          <a:p>
            <a:pPr marL="447675" indent="-447675"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Q2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Write down the reasons why you learnt this…</a:t>
            </a:r>
          </a:p>
          <a:p>
            <a:pPr marL="447675" indent="-447675">
              <a:spcAft>
                <a:spcPts val="1200"/>
              </a:spcAft>
            </a:pPr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Q3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Write down how you learnt this…</a:t>
            </a:r>
          </a:p>
          <a:p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3491880" y="46274"/>
            <a:ext cx="640871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Pen and Paper at the Ready</a:t>
            </a:r>
            <a:endParaRPr lang="en-US" sz="24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641557"/>
            <a:ext cx="4983065" cy="4013632"/>
          </a:xfrm>
          <a:prstGeom prst="rect">
            <a:avLst/>
          </a:prstGeom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3491880" y="46274"/>
            <a:ext cx="6408712" cy="5760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x-none" sz="28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: </a:t>
            </a:r>
            <a:r>
              <a:rPr lang="en-US" altLang="x-none" sz="2400" cap="sm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How you and I (and everyone else) learns</a:t>
            </a:r>
            <a:endParaRPr lang="en-US" sz="2400" cap="small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76" y="555526"/>
            <a:ext cx="3970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People learn things because they are either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useful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 or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People learn things by </a:t>
            </a:r>
            <a:r>
              <a:rPr lang="en-GB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doing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them and getting better through practice.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776" y="4619912"/>
            <a:ext cx="41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Consequentially, for this module...</a:t>
            </a:r>
          </a:p>
        </p:txBody>
      </p:sp>
    </p:spTree>
    <p:extLst>
      <p:ext uri="{BB962C8B-B14F-4D97-AF65-F5344CB8AC3E}">
        <p14:creationId xmlns:p14="http://schemas.microsoft.com/office/powerpoint/2010/main" val="5124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space-invad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4962" y="802838"/>
            <a:ext cx="1143791" cy="939101"/>
          </a:xfrm>
          <a:prstGeom prst="roundRect">
            <a:avLst>
              <a:gd name="adj" fmla="val 81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8" descr="lemming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3816" y="199387"/>
            <a:ext cx="922454" cy="7693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8" descr="Un ennemi à point pour un bon uppercu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7994" y="1168262"/>
            <a:ext cx="1270765" cy="807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6" descr="NES Classics Super Mario Bros. screensho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06997" y="1979517"/>
            <a:ext cx="1373423" cy="9147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6" descr="civilization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03816" y="2075147"/>
            <a:ext cx="1498988" cy="1124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12" descr="bdashb_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98466" y="3143948"/>
            <a:ext cx="1110816" cy="6943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6" descr="screenshot_terminaltetris_lar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47575" y="3369433"/>
            <a:ext cx="1089001" cy="816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69776" y="555526"/>
            <a:ext cx="5237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The entire course is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focused on developing a project...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9374" y="4337685"/>
            <a:ext cx="8157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will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 will likely be of considerable use on your placement year and in other programming modules. Trust me on this.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513" y="1226532"/>
            <a:ext cx="5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>
              <a:tabLst>
                <a:tab pos="4483100" algn="l"/>
              </a:tabLst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...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programming is a practical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activity, i.e. best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learnt by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doing. Your time is best spent writing code. Lectures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will be used to support the project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594684"/>
            <a:ext cx="43924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You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get to select your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own project ...</a:t>
            </a: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  <a:p>
            <a:pPr marL="357188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... you know best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what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games you find fun and want to </a:t>
            </a:r>
            <a:r>
              <a:rPr lang="en-GB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explore.</a:t>
            </a:r>
          </a:p>
          <a:p>
            <a:endParaRPr lang="en-GB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5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Slipstream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013C18A35F34ABB124A623B7462F5" ma:contentTypeVersion="0" ma:contentTypeDescription="Create a new document." ma:contentTypeScope="" ma:versionID="c8b53229ef314644a75f5a9f7c013c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3D0BAC-6237-49CF-B776-CBEB031DFC57}"/>
</file>

<file path=customXml/itemProps2.xml><?xml version="1.0" encoding="utf-8"?>
<ds:datastoreItem xmlns:ds="http://schemas.openxmlformats.org/officeDocument/2006/customXml" ds:itemID="{7DFE1178-CC9D-49E5-9B47-3290FE9C3B92}"/>
</file>

<file path=customXml/itemProps3.xml><?xml version="1.0" encoding="utf-8"?>
<ds:datastoreItem xmlns:ds="http://schemas.openxmlformats.org/officeDocument/2006/customXml" ds:itemID="{76B90A8D-CDD1-4C6F-B995-22F49107D49A}"/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778</Words>
  <Application>Microsoft Office PowerPoint</Application>
  <PresentationFormat>On-screen Show (16:9)</PresentationFormat>
  <Paragraphs>156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Freestyle Script</vt:lpstr>
      <vt:lpstr>Georgia</vt:lpstr>
      <vt:lpstr>Segoe Print</vt:lpstr>
      <vt:lpstr>Trebuchet MS</vt:lpstr>
      <vt:lpstr>Wingdings</vt:lpstr>
      <vt:lpstr>Slipstream</vt:lpstr>
      <vt:lpstr>Module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2013-01-08T13:39:25Z</dcterms:created>
  <dcterms:modified xsi:type="dcterms:W3CDTF">2014-09-17T20:23:34Z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ContentTypeId">
    <vt:lpwstr>0x010100E77013C18A35F34ABB124A623B7462F5</vt:lpwstr>
  </property>
</Properties>
</file>